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349" r:id="rId3"/>
    <p:sldId id="350" r:id="rId4"/>
    <p:sldId id="351" r:id="rId5"/>
    <p:sldId id="352" r:id="rId6"/>
    <p:sldId id="353" r:id="rId7"/>
    <p:sldId id="303" r:id="rId8"/>
    <p:sldId id="258" r:id="rId9"/>
    <p:sldId id="308" r:id="rId10"/>
    <p:sldId id="309" r:id="rId11"/>
    <p:sldId id="298" r:id="rId12"/>
    <p:sldId id="260" r:id="rId13"/>
    <p:sldId id="294" r:id="rId14"/>
    <p:sldId id="264" r:id="rId15"/>
    <p:sldId id="271" r:id="rId16"/>
    <p:sldId id="273" r:id="rId17"/>
    <p:sldId id="297" r:id="rId18"/>
    <p:sldId id="299" r:id="rId19"/>
    <p:sldId id="326" r:id="rId20"/>
    <p:sldId id="342" r:id="rId21"/>
    <p:sldId id="343" r:id="rId22"/>
    <p:sldId id="344" r:id="rId23"/>
    <p:sldId id="274" r:id="rId24"/>
    <p:sldId id="346" r:id="rId25"/>
    <p:sldId id="347" r:id="rId26"/>
    <p:sldId id="348" r:id="rId27"/>
    <p:sldId id="354" r:id="rId28"/>
    <p:sldId id="355" r:id="rId29"/>
    <p:sldId id="356" r:id="rId30"/>
    <p:sldId id="312" r:id="rId31"/>
    <p:sldId id="320" r:id="rId32"/>
    <p:sldId id="321" r:id="rId33"/>
    <p:sldId id="322" r:id="rId34"/>
    <p:sldId id="327" r:id="rId35"/>
    <p:sldId id="328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9" r:id="rId44"/>
    <p:sldId id="340" r:id="rId45"/>
    <p:sldId id="341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3" autoAdjust="0"/>
    <p:restoredTop sz="86501" autoAdjust="0"/>
  </p:normalViewPr>
  <p:slideViewPr>
    <p:cSldViewPr>
      <p:cViewPr>
        <p:scale>
          <a:sx n="66" d="100"/>
          <a:sy n="66" d="100"/>
        </p:scale>
        <p:origin x="-101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86AA8-784A-44A7-AE76-5595D9ADE374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DADA-7164-4C9B-9403-D89F4C394A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70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k.kai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4%D0%BE%D0%BA%D1%83%D0%BC%D0%B5%D0%BD%D1%82" TargetMode="External"/><Relationship Id="rId7" Type="http://schemas.openxmlformats.org/officeDocument/2006/relationships/hyperlink" Target="https://ru.wikipedia.org/wiki/%D0%9F%D1%80%D0%B0%D0%B2%D0%B0_%D0%B8_%D1%81%D0%B2%D0%BE%D0%B1%D0%BE%D0%B4%D1%8B_%D1%87%D0%B5%D0%BB%D0%BE%D0%B2%D0%B5%D0%BA%D0%B0_%D0%B8_%D0%B3%D1%80%D0%B0%D0%B6%D0%B4%D0%B0%D0%BD%D0%B8%D0%BD%D0%B0" TargetMode="External"/><Relationship Id="rId2" Type="http://schemas.openxmlformats.org/officeDocument/2006/relationships/hyperlink" Target="https://ru.wikipedia.org/wiki/%D0%93%D0%BE%D1%81%D1%83%D0%B4%D0%B0%D1%80%D1%81%D1%82%D0%B2%D0%B0-%D1%87%D0%BB%D0%B5%D0%BD%D1%8B_%D0%9E%D0%9E%D0%9D_(%D1%81%D0%BF%D0%B8%D1%81%D0%BE%D0%B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1948_%D0%B3%D0%BE%D0%B4" TargetMode="External"/><Relationship Id="rId5" Type="http://schemas.openxmlformats.org/officeDocument/2006/relationships/hyperlink" Target="https://ru.wikipedia.org/wiki/10_%D0%B4%D0%B5%D0%BA%D0%B0%D0%B1%D1%80%D1%8F" TargetMode="External"/><Relationship Id="rId4" Type="http://schemas.openxmlformats.org/officeDocument/2006/relationships/hyperlink" Target="https://ru.wikipedia.org/wiki/%D0%93%D0%B5%D0%BD%D0%B5%D1%80%D0%B0%D0%BB%D1%8C%D0%BD%D0%B0%D1%8F_%D0%90%D1%81%D1%81%D0%B0%D0%BC%D0%B1%D0%BB%D0%B5%D1%8F_%D0%9E%D0%9E%D0%9D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ru/documents/ods.asp?m=A/RES/44/2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471" y="764704"/>
            <a:ext cx="7557729" cy="3816424"/>
          </a:xfrm>
        </p:spPr>
        <p:txBody>
          <a:bodyPr>
            <a:normAutofit/>
          </a:bodyPr>
          <a:lstStyle/>
          <a:p>
            <a:r>
              <a:rPr lang="tt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 өйрәнүдә хокукый-норматив документлар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</a:br>
            <a:r>
              <a:rPr lang="ru-RU" sz="4000" dirty="0" smtClean="0">
                <a:latin typeface="Times New Roman"/>
                <a:ea typeface="Times New Roman"/>
              </a:rPr>
              <a:t/>
            </a:r>
            <a:br>
              <a:rPr lang="ru-RU" sz="4000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7304856" cy="141771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Зинн</a:t>
            </a:r>
            <a:r>
              <a:rPr lang="tt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әтуллин Р.К., </a:t>
            </a:r>
          </a:p>
          <a:p>
            <a:r>
              <a:rPr lang="tt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Казан шәһәре мәгариф идарәсенең методик бүлеге методисты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8" descr="Герб Республики Татарст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3747"/>
            <a:ext cx="107156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5264"/>
            <a:ext cx="9180512" cy="102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6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tt-RU" sz="4000" b="1" dirty="0" smtClean="0">
                <a:latin typeface="Times New Roman" pitchFamily="18" charset="0"/>
                <a:cs typeface="Times New Roman" pitchFamily="18" charset="0"/>
              </a:rPr>
              <a:t>Законодательство Российской Федерации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Конституция Российской Федерации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Статья 68. 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Республики вправе устанавливать свои государственные языки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В органах государственной власти, органах местного  самоуправления, государственных учреждениях республик они употребляются наряду с государственным языком Российской Федерации.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П.3.Российская Федерация гарантирует всем ее народам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 на сохранение родного языка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создание условий для его изучения и развития.</a:t>
            </a:r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31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23" name="Rectangle 27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9144000" cy="3230563"/>
          </a:xfrm>
        </p:spPr>
        <p:txBody>
          <a:bodyPr rtlCol="0">
            <a:normAutofit/>
          </a:bodyPr>
          <a:lstStyle/>
          <a:p>
            <a:pPr indent="-182880" algn="ctr" eaLnBrk="1" fontAlgn="auto" hangingPunct="1">
              <a:lnSpc>
                <a:spcPct val="8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59" y="228600"/>
            <a:ext cx="813690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 </a:t>
            </a:r>
            <a:r>
              <a:rPr lang="ru-RU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                                                    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Законодательство </a:t>
            </a: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Российской </a:t>
            </a:r>
            <a:endParaRPr lang="tt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235" y="2060848"/>
            <a:ext cx="81115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Конституционный закон «О референдуме Российской Федерации», 28.06.2004 г.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Конституционный закон «О 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судебной системе 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Федерации»,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31.12.1996 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marL="571500" indent="-571500">
              <a:buFont typeface="Arial" pitchFamily="34" charset="0"/>
              <a:buChar char="•"/>
            </a:pP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2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38138"/>
          </a:xfrm>
          <a:noFill/>
        </p:spPr>
        <p:txBody>
          <a:bodyPr>
            <a:no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Российской Федерации «О языках народов Российской Федерации», 25.10.1991 года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 smtClean="0"/>
              <a:t>    </a:t>
            </a:r>
            <a:r>
              <a:rPr lang="ru-RU" sz="2600" b="1" dirty="0" smtClean="0"/>
              <a:t>Вводная часть. Государство на всей  территории     Российской Федерации способствует развитию </a:t>
            </a:r>
            <a:r>
              <a:rPr lang="ru-RU" sz="2600" b="1" dirty="0" smtClean="0">
                <a:solidFill>
                  <a:srgbClr val="C00000"/>
                </a:solidFill>
              </a:rPr>
              <a:t>национальных языков, двуязычия и многоязычия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46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br>
              <a:rPr lang="tt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Российской Федерации «О языках народов Российской Федерации», 25.10.1991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Статья 9.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Право на выбор языка воспитания и обучения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Граждане Российской Федерации имеют право свободного выбора языка воспитания и обучения.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2.Граждане РФ имеют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 на получение основного общего образования на родном  языке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 также на выбор языка обучения в пределах возможностей, предоставляемых системой образования…..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90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38138"/>
          </a:xfrm>
          <a:noFill/>
        </p:spPr>
        <p:txBody>
          <a:bodyPr>
            <a:no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br>
              <a:rPr lang="tt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608512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Российской Федерации «О языках народов Российской Федерации», 25.10.1991 года</a:t>
            </a:r>
          </a:p>
          <a:p>
            <a:pPr marL="0" indent="0" algn="just">
              <a:buNone/>
            </a:pPr>
            <a:r>
              <a:rPr lang="ru-RU" sz="2400" b="1" dirty="0" smtClean="0"/>
              <a:t>     Статья 10. Изучение и преподавание языков народов Российской Федерации</a:t>
            </a:r>
          </a:p>
          <a:p>
            <a:pPr marL="0" indent="0" algn="just">
              <a:buNone/>
            </a:pPr>
            <a:r>
              <a:rPr lang="ru-RU" sz="2400" dirty="0" smtClean="0"/>
              <a:t>      </a:t>
            </a:r>
            <a:r>
              <a:rPr lang="ru-RU" sz="2400" b="1" dirty="0" smtClean="0"/>
              <a:t>1. Государство обеспечивает гражданам Российской           Федерации условия </a:t>
            </a:r>
            <a:r>
              <a:rPr lang="ru-RU" sz="2400" b="1" dirty="0" smtClean="0">
                <a:solidFill>
                  <a:srgbClr val="C00000"/>
                </a:solidFill>
              </a:rPr>
              <a:t>для изучения и преподавания родного  языка и других языков народов РФ</a:t>
            </a:r>
            <a:r>
              <a:rPr lang="ru-RU" sz="2400" b="1" dirty="0" smtClean="0"/>
              <a:t>… .</a:t>
            </a:r>
          </a:p>
          <a:p>
            <a:pPr marL="0" indent="0" algn="just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    3. Преподавание государственных и иных языков в республиках  осуществляется </a:t>
            </a:r>
            <a:r>
              <a:rPr lang="ru-RU" sz="2400" b="1" dirty="0" smtClean="0">
                <a:solidFill>
                  <a:srgbClr val="C00000"/>
                </a:solidFill>
              </a:rPr>
              <a:t>в соответствии с их законодательством. </a:t>
            </a:r>
          </a:p>
        </p:txBody>
      </p:sp>
    </p:spTree>
    <p:extLst>
      <p:ext uri="{BB962C8B-B14F-4D97-AF65-F5344CB8AC3E}">
        <p14:creationId xmlns:p14="http://schemas.microsoft.com/office/powerpoint/2010/main" val="31051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br>
              <a:rPr lang="tt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закон Российской Федерации « О национально-культурной автономии», 17.06.1996 г.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Статья 8. Государственная защита национальных    (родных языков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Статья 9. Обеспечение права на сохранение и развитие национального (родного) языка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Статья 10. Право на получение основного общего образования на национальном (родном)  языке и на выбор языка воспитания и обучения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12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14202"/>
          </a:xfrm>
        </p:spPr>
        <p:txBody>
          <a:bodyPr>
            <a:norm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br>
              <a:rPr lang="tt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закон Российской Федерации « О национально-культурной автономии», 17.06.1996 г</a:t>
            </a:r>
            <a:r>
              <a:rPr lang="ru-RU" sz="1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              </a:t>
            </a:r>
            <a:endParaRPr lang="ru-RU" sz="96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9600" dirty="0">
                <a:solidFill>
                  <a:srgbClr val="7030A0"/>
                </a:solidFill>
              </a:rPr>
              <a:t> </a:t>
            </a:r>
            <a:r>
              <a:rPr lang="ru-RU" sz="9600" dirty="0" smtClean="0">
                <a:solidFill>
                  <a:srgbClr val="7030A0"/>
                </a:solidFill>
              </a:rPr>
              <a:t>     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Статья 11.  Обеспечение национально-культурными        автономиями права   на получение основного общего    образования на национальном (родном) языке и на выбор языка воспитания и обучения</a:t>
            </a:r>
          </a:p>
          <a:p>
            <a:pPr marL="0" indent="0" algn="just"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     Статья 12. Обеспечение федеральными органами исполнительной власти, органами исполнительной власти субъектов РФ права на получение основного общего образования на национальном (родном) языке, на выбор языка воспитания и обучения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9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9600" b="1" dirty="0" smtClean="0">
                <a:solidFill>
                  <a:srgbClr val="002060"/>
                </a:solidFill>
              </a:rPr>
              <a:t>       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Национальный исследовательский университет КГТУ им. А. Н. Туполева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-460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5766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Национальный исследовательский университет КГТУ им. А. Н. Туполева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06362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Национальный исследовательский университет КГТУ им. А. Н. Туполева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58762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2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Законодательство Российской </a:t>
            </a:r>
            <a:br>
              <a:rPr lang="tt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закон « Об образовании Российской Федерации», № 273 от 29.12.2012 г.</a:t>
            </a:r>
          </a:p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Статья 14. Язык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160020" indent="0" algn="just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В Российской Федерации гарантируется получение образования на государственном языке Российской Федерации,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также выбор языка обучения и воспитания в пределах возможностей, предоставляемых системой образования.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30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dirty="0">
                <a:solidFill>
                  <a:srgbClr val="0070C0"/>
                </a:solidFill>
              </a:rPr>
              <a:t/>
            </a:r>
            <a:br>
              <a:rPr lang="tt-RU" sz="3600" dirty="0">
                <a:solidFill>
                  <a:srgbClr val="0070C0"/>
                </a:solidFill>
              </a:rPr>
            </a:b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71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7100" b="1" dirty="0">
                <a:latin typeface="Times New Roman" pitchFamily="18" charset="0"/>
                <a:cs typeface="Times New Roman" pitchFamily="18" charset="0"/>
              </a:rPr>
              <a:t>В государственных и муниципальных образовательных организациях, расположенных на территории республики Российской Федерации, </a:t>
            </a:r>
            <a:r>
              <a:rPr lang="ru-RU" sz="7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может вводиться преподавание и изучение государственных языков республик Российской Федерации в соответствии с законодательством республик Российской Федерации.</a:t>
            </a:r>
            <a:r>
              <a:rPr lang="ru-RU" sz="7100" b="1" dirty="0">
                <a:latin typeface="Times New Roman" pitchFamily="18" charset="0"/>
                <a:cs typeface="Times New Roman" pitchFamily="18" charset="0"/>
              </a:rPr>
              <a:t> Преподавание и изучение государственных языков республик Российской Федерации в рамках имеющих государственную аккредитацию образовательных программ осуществляются в соответствии с федеральными государственными образовательными стандартами, образовательными стандартами. Преподавание и изучение государственных языков республик Российской Федерации не должны осуществляться в ущерб преподаванию и изучению государственного языка Российской Федерации.</a:t>
            </a:r>
            <a:endParaRPr lang="ru-RU" sz="7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6955" y="188640"/>
            <a:ext cx="7833433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3200" dirty="0" smtClean="0">
              <a:solidFill>
                <a:srgbClr val="7030A0"/>
              </a:solidFill>
            </a:endParaRPr>
          </a:p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3200" dirty="0" smtClean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80546"/>
            <a:ext cx="80628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" indent="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закон « Об образовании Российской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», № 273 от 29.12.2012 г.</a:t>
            </a:r>
          </a:p>
        </p:txBody>
      </p:sp>
    </p:spTree>
    <p:extLst>
      <p:ext uri="{BB962C8B-B14F-4D97-AF65-F5344CB8AC3E}">
        <p14:creationId xmlns:p14="http://schemas.microsoft.com/office/powerpoint/2010/main" val="107611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60020" lvl="0">
              <a:spcBef>
                <a:spcPct val="40000"/>
              </a:spcBef>
              <a:defRPr/>
            </a:pP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Федеральный 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закон « Об образовании Российской федерации», № 273 от 29.12.2012 г.</a:t>
            </a:r>
            <a:b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4.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Граждане Российской Федерации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имеют право на получение дошкольного, начального общего и основного общего образования на родном языке из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числа языков народов Российской Федерации, а также право на изучение родного языка из числа языков народов Российской Федерации в пределах возможностей, предоставляемых системой образования,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порядке, установленном законодательством об образовании. Реализация указанных прав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обеспечивается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созданием необходимого числа соответствующих образовательных организаций, классов, групп, а также условий для их функционирования. Преподавание и изучение родного языка из числа языков народов Российской Федерации в рамках имеющих государственную аккредитацию образовательных программ осуществляются в соответствии с федеральными государственными образовательными стандартами, образовательными стандартами.</a:t>
            </a:r>
          </a:p>
        </p:txBody>
      </p:sp>
    </p:spTree>
    <p:extLst>
      <p:ext uri="{BB962C8B-B14F-4D97-AF65-F5344CB8AC3E}">
        <p14:creationId xmlns:p14="http://schemas.microsoft.com/office/powerpoint/2010/main" val="3938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Международно-правовые документы</a:t>
            </a:r>
            <a:br>
              <a:rPr lang="tt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Всеобщая декларация прав человека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рекомендованный для всех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action="ppaction://hlinkfile" tooltip="Государства-члены ООН (список)"/>
              </a:rPr>
              <a:t>стран-членов ООН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file" tooltip="Документ"/>
              </a:rPr>
              <a:t>документ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принятый на третьей сессии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 action="ppaction://hlinkfile" tooltip="Генеральная Ассамблея ООН"/>
              </a:rPr>
              <a:t>Генеральной Ассамблеи ООН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резолюцией 217 А (III) («Международный пакт о правах человека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 action="ppaction://hlinkfile" tooltip="10 декабря"/>
              </a:rPr>
              <a:t>10 декабря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6" action="ppaction://hlinkfile" tooltip="1948 год"/>
              </a:rPr>
              <a:t>1948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Текст Декларации является первым глобальным определением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 action="ppaction://hlinkfile" tooltip="Права и свободы человека и гражданина"/>
              </a:rPr>
              <a:t>прав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которыми обладают все люди. Состоит из 30 статей</a:t>
            </a:r>
          </a:p>
        </p:txBody>
      </p:sp>
    </p:spTree>
    <p:extLst>
      <p:ext uri="{BB962C8B-B14F-4D97-AF65-F5344CB8AC3E}">
        <p14:creationId xmlns:p14="http://schemas.microsoft.com/office/powerpoint/2010/main" val="2236496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60020">
              <a:spcBef>
                <a:spcPct val="40000"/>
              </a:spcBef>
              <a:defRPr/>
            </a:pP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18. Печатные и электронные образовательные и информационные ресурсы</a:t>
            </a:r>
            <a:b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>.</a:t>
            </a:r>
            <a: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включает в себя перечни учебников, рекомендуемых к использованию при реализации обязательной части основной образовательной программы и части, формируемой участниками образовательных отношений, в том числе учебников, </a:t>
            </a:r>
            <a:r>
              <a:rPr lang="ru-RU" sz="3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обеспечивающих учет региональных и этнокультурных особенностей субъектов Российской Федерации, реализацию прав граждан на получение образования на родном языке из числа языков народов Российской Федерации и изучение родного языка из числа языков народов Российской Федерации и литературы народов России на родном языке.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456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60020">
              <a:spcBef>
                <a:spcPct val="40000"/>
              </a:spcBef>
              <a:defRPr/>
            </a:pP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18. Печатные и электронные образовательные и информационные ресурсы</a:t>
            </a:r>
            <a:r>
              <a:rPr lang="ru-RU" sz="3100" dirty="0">
                <a:solidFill>
                  <a:srgbClr val="7030A0"/>
                </a:solidFill>
              </a:rPr>
              <a:t/>
            </a:r>
            <a:br>
              <a:rPr lang="ru-RU" sz="3100" dirty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>.</a:t>
            </a:r>
            <a: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 </a:t>
            </a:r>
            <a:r>
              <a:rPr lang="ru-RU" dirty="0"/>
              <a:t>6.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Учебники включаются в федеральный перечень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образования, по результатам экспертизы. В проведении указанной экспертизы учебников в целях обеспечения учета региональных и этнокультурных особенностей субъектов Российской Федерации, реализации прав граждан на получение образования на родном языке из числа языков народов Российской Федерации и изучение родного языка из числа языков народов Российской Федерации и литературы народов России на родном языке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участвуют уполномоченные органы государственной власти субъектов Российской Федерации.</a:t>
            </a:r>
          </a:p>
          <a:p>
            <a:pPr marL="0" indent="0" algn="just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7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60020">
              <a:spcBef>
                <a:spcPct val="40000"/>
              </a:spcBef>
              <a:defRPr/>
            </a:pPr>
            <a: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Статья 59. Итоговая аттестация</a:t>
            </a:r>
            <a:r>
              <a:rPr lang="ru-RU" sz="3100" dirty="0">
                <a:solidFill>
                  <a:srgbClr val="7030A0"/>
                </a:solidFill>
              </a:rPr>
              <a:t/>
            </a:r>
            <a:br>
              <a:rPr lang="ru-RU" sz="3100" dirty="0">
                <a:solidFill>
                  <a:srgbClr val="7030A0"/>
                </a:solidFill>
              </a:rPr>
            </a:br>
            <a: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7030A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/>
              <a:t> </a:t>
            </a:r>
            <a:r>
              <a:rPr lang="ru-RU" sz="2400" dirty="0"/>
              <a:t>13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Государственная итоговая аттестация по образовательным программам среднего общего образования проводится в форме единого государственного экзамена (далее - единый государственный экзамен), 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иных формах, которые могут устанавливаться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для обучающихся по образовательным программам основного общего и среднего общего образования, изучавших родной язык из числа языков народов Российской Федерации и литературу народов России на родном языке из числа языков народов Российской Федерации и выбравших экзамен по родному языку из числа языков народов Российской Федерации и литературе народов России на родном языке из числа языков народов Российской Федерации для прохождения государственной итоговой аттестации, органами исполнительной власти субъектов Российской Федерации, осуществляющими государственное управление в сфере образования, в порядке, установленном указанными органами исполнительной власти субъектов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4866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Закон РТ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 Об образовании»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(22.07.2013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г.)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8. Языки образования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1.Граждане в Республике Татарстан имеют право на получение дошкольного, начального общего, основного общего и среднего общего образования на родном языке из числа народов РФ, а также право на изучение родного языка из числа языков народов РФ в пределах возможностей, предоставляемых системой образования, в порядке, установленном законодательством об образовании.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В государственных и муниципальных образовательных  организациях, расположенных на территории РТ, преподается и изучается татарский язык в соответствии с Законом РТ от 8.07.1992 г. № 1560-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 О государственных языках РТ и других языках в РТ»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Закон РТ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 Об образовании»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(22.07.2013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г.)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8. Языки образования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Татарский и русский языки  как государственные языки РТ изучаются в равных объемах в рамках федеральных государственных образовательных стандартов  соответствующего уровня общего образования. …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Татарский и русский языки в образовательных организациях профессионального образования изучаются в рамках ФГОС соответствующих направлений подготовки кадров.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В образовательных организациях среднего профессионального и высшего профессионального образования РТ программы профессионального образования могут реализовываться на татарском языке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18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Закон РТ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 Об образовании»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(22.07.2013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г.)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8. Языки образования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Кабинет Министров РТ в соответствии с законодательством РФ, Конституцией РТ,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международными соглашениями и соглашениями с субъектами РФ оказывает содействие в получении необходимого образования на родном языке татарам, проживающим за пределами РТ.</a:t>
            </a:r>
          </a:p>
        </p:txBody>
      </p:sp>
    </p:spTree>
    <p:extLst>
      <p:ext uri="{BB962C8B-B14F-4D97-AF65-F5344CB8AC3E}">
        <p14:creationId xmlns:p14="http://schemas.microsoft.com/office/powerpoint/2010/main" val="24806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Закон РФ « Об образовании» ( 1992 г.)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ru-RU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7. Государственные образовательные </a:t>
            </a:r>
            <a:r>
              <a:rPr lang="ru-RU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стандарты    </a:t>
            </a:r>
            <a:r>
              <a:rPr lang="ru-RU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ГОС)</a:t>
            </a:r>
            <a:br>
              <a:rPr lang="ru-RU" sz="3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 Российской Федерации устанавливаются государственные образовательные стандарты, включающие в себя </a:t>
            </a:r>
            <a:r>
              <a:rPr lang="ru-RU" sz="3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региональный (национально-региональный)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компоненты, а также </a:t>
            </a:r>
            <a:r>
              <a:rPr lang="ru-RU" sz="3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компонент образовательного учреждения</a:t>
            </a:r>
            <a:r>
              <a:rPr lang="ru-RU" sz="3500" dirty="0"/>
              <a:t/>
            </a:r>
            <a:br>
              <a:rPr lang="ru-RU" sz="3500" dirty="0"/>
            </a:b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386990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Закон РТ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"О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государственных языках Республики Татарстан и других языках в Республике Татарстан"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РТ от 08.07.1992 N 1560-XII "О государственных языках Республики Татарстан и других языках в Республике Татарстан"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(в ред. Законов РТ от 28.07.2004 N 44-ЗРТ,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от 03.12.2009 N 54-ЗРТ, от 03.03.2012 N 16-ЗРТ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от 12.06.2014 N 53-ЗРТ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608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Статья 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8. Право на выбор языка воспитания и обучения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 Республике Татарстан имеют право свободного выбора языка воспитания и обучения. Обучение детей родному языку является гражданским долгом родителей.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Государство обеспечивает на территории Республики Татарстан создание системы образовательных организаций, иных форм воспитания и обучения на государственных языках Республики Татарстан и оказывает содействие в организации воспитания и обучения на языках представителей других народов, проживающих на территории Республики Татарстан. Граждане в Республике Татарстан имеют право на получение дошкольного, начального общего, основного общего и среднего общего образования на родном языке из числа языков народов Российской Федерации, а также право на изучение родного языка из числа языков народов Российской Федерации в пределах возможностей, предоставляемых системой образования, в порядке, установленном законодательством об образовании.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(часть вторая в ред. Закона РТ от 12.06.2014 N 53-ЗРТ)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Право выбора образовательной организации с тем или иным языком воспитания и обучения детей принадлежит родителям или лицам, их заменяющим, в соответствии с законодательством.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(в ред. Закона РТ от 12.06.2014 N 53-ЗРТ)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Язык, языки образования определяются локальными нормативными актами организации, осуществляющей образовательную деятельность по реализуемым ею образовательным программам, в соответствии с законодательством Российской Федерации.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(часть четвертая в ред. Закона РТ от 12.06.2014 N 53-ЗРТ)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593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Статья </a:t>
            </a:r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9. Изучение и преподавание государственных языков Республики Татарстан и других языков в Республике Татарстан</a:t>
            </a:r>
            <a:r>
              <a:rPr lang="ru-RU" sz="2600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600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обеспечивает гражданам в Республике Татарстан условия для изучения и преподавания родного языка.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государственных и муниципальных образовательных организациях преподавание и изучение татарского и русского языков как государственных языков Республики Татарстан, литературы на татарском и русском языках в рамках имеющих государственную аккредитацию образовательных программ осуществляются в соответствии с федеральными государственными образовательными стандартами. Татарский и русский языки в общеобразовательных организациях и организациях профессионального образования изучаются в равных объемах соответствующего уровня общего и среднего профессионального образования.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(часть вторая в ред. Закона РТ от 12.06.2014 N 53-ЗРТ)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иных организациях, осуществляющих образовательную деятельность, в Республике Татарстан преподавание и изучение государственных языков и других языков осуществляются в порядке, определяемом локальными нормативными актами организации, осуществляющей образовательную деятельность по реализуемым ею образовательным программам, в соответствии с законодательством Российской Федерации.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(часть третья в ред. Закона РТ от 12.06.2014 N 53-ЗРТ)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Государство создает условия для научных исследований государственных языков Республики Татарстан и других языков в Республике Татарстан в соответствующих научных организациях и образовательных организациях высшего образования, обеспечивает подготовку специалистов по государственным языкам Республики Татарстан.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(в ред. Закона РТ от 12.06.2014 N 53-ЗРТ)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6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Принята </a:t>
            </a:r>
            <a:r>
              <a:rPr lang="ru-RU" sz="3600" dirty="0">
                <a:latin typeface="Times New Roman" pitchFamily="18" charset="0"/>
                <a:cs typeface="Times New Roman" pitchFamily="18" charset="0"/>
                <a:hlinkClick r:id="rId2"/>
              </a:rPr>
              <a:t>резолюцией 44/25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Генеральной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Ассамблеи ООН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20 ноября 1989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Состоит из  54 стат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ей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одписана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 имени СССР 26 января 1990 г., ратифицирована Верховным Советом СССР 13 июня 1990 г. Ратификационная грамота сдана на хранение Генеральному секретарю ООН 16 августа 1990 г.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Конвенция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вступила в силу для СССР 15 сентября 1990 г.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02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Изучение татарского языка в рамках ГОС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Предметы «Татарский язык», «Татарская литература» изучались за счет национально-регионального компонента и компонента образовательного учреждения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2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Российской Федерации» 29.12.2012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Статья 11.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Федеральные государственные образовательные стандарты и федеральные государственные требования. Образовательные стандарты.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4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 дәүләт белем стандартлары</a:t>
            </a:r>
            <a:endParaRPr lang="ru-RU" sz="3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76463"/>
          </a:xfrm>
        </p:spPr>
        <p:txBody>
          <a:bodyPr>
            <a:normAutofit fontScale="55000" lnSpcReduction="20000"/>
          </a:bodyPr>
          <a:lstStyle/>
          <a:p>
            <a:pPr marL="257175" indent="-257175" algn="just">
              <a:buNone/>
            </a:pPr>
            <a:r>
              <a:rPr lang="ru-RU" sz="3400" dirty="0" smtClean="0"/>
              <a:t>		</a:t>
            </a:r>
            <a:r>
              <a:rPr lang="tt-RU" sz="5800" dirty="0">
                <a:latin typeface="Times New Roman" pitchFamily="18" charset="0"/>
                <a:cs typeface="Times New Roman" pitchFamily="18" charset="0"/>
              </a:rPr>
              <a:t>Федераль дәүләт белем </a:t>
            </a:r>
            <a:r>
              <a:rPr lang="tt-RU" sz="5800" dirty="0" smtClean="0">
                <a:latin typeface="Times New Roman" pitchFamily="18" charset="0"/>
                <a:cs typeface="Times New Roman" pitchFamily="18" charset="0"/>
              </a:rPr>
              <a:t>стандартлары - </a:t>
            </a: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marL="257175" indent="-257175" algn="just">
              <a:buNone/>
            </a:pPr>
            <a:r>
              <a:rPr lang="ru-RU" sz="5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t-RU" sz="5800" dirty="0" smtClean="0">
                <a:latin typeface="Times New Roman" pitchFamily="18" charset="0"/>
                <a:cs typeface="Times New Roman" pitchFamily="18" charset="0"/>
              </a:rPr>
              <a:t>дәүләт </a:t>
            </a:r>
            <a:r>
              <a:rPr lang="tt-RU" sz="5800" dirty="0">
                <a:latin typeface="Times New Roman" pitchFamily="18" charset="0"/>
                <a:cs typeface="Times New Roman" pitchFamily="18" charset="0"/>
              </a:rPr>
              <a:t>аккредитацияле  белем учрежденияләре өчен булган төп дәүләт белем программаларын тормышка ашырганда кулланыла торган мәҗбүри таләпләр җыелмасы    </a:t>
            </a:r>
            <a:endParaRPr lang="ru-RU" sz="5800" dirty="0">
              <a:latin typeface="Times New Roman" pitchFamily="18" charset="0"/>
              <a:cs typeface="Times New Roman" pitchFamily="18" charset="0"/>
            </a:endParaRPr>
          </a:p>
          <a:p>
            <a:pPr marL="257175" indent="-257175" algn="just">
              <a:buNone/>
            </a:pPr>
            <a:endParaRPr lang="ru-RU" sz="6000" dirty="0" smtClean="0"/>
          </a:p>
          <a:p>
            <a:pPr marL="257175" indent="-257175" algn="just">
              <a:buNone/>
            </a:pPr>
            <a:endParaRPr lang="ru-RU" sz="5100" dirty="0"/>
          </a:p>
          <a:p>
            <a:pPr marL="257175" indent="-257175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257175" indent="-257175"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4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ФДБС </a:t>
            </a:r>
            <a:r>
              <a:rPr lang="ru-RU" sz="3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tt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ң төзелеше</a:t>
            </a:r>
            <a:endParaRPr lang="ru-RU" sz="3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2952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tt-RU" sz="7000" b="1" dirty="0" smtClean="0"/>
          </a:p>
          <a:p>
            <a:pPr marL="0" indent="0" algn="just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tt-RU" sz="9600" dirty="0" smtClean="0"/>
              <a:t>1.  </a:t>
            </a:r>
            <a:r>
              <a:rPr lang="tt-RU" sz="9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Белем программаларының структурасына таләпләр</a:t>
            </a:r>
            <a:r>
              <a:rPr lang="tt-RU" sz="9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норматив үтәлү вакытлары, эш күләме, белем максаты, яш</a:t>
            </a:r>
            <a:r>
              <a:rPr lang="ru-RU" sz="9800" dirty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 үзенчәлекләре , эшчәнлек төрләре, укытучылар һәм укучыларның бурычлары, белем программасының төре;</a:t>
            </a:r>
          </a:p>
          <a:p>
            <a:pPr marL="0" indent="0" algn="just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tt-RU" sz="9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tt-RU" sz="9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Белем программаларын </a:t>
            </a:r>
            <a:r>
              <a:rPr lang="tt-RU" sz="9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үзләштерүгә булган таләпләр 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: предметны белү, төп компетен</a:t>
            </a:r>
            <a:r>
              <a:rPr lang="ru-RU" sz="9800" dirty="0" err="1">
                <a:latin typeface="Times New Roman" pitchFamily="18" charset="0"/>
                <a:cs typeface="Times New Roman" pitchFamily="18" charset="0"/>
              </a:rPr>
              <a:t>циял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әр, со</a:t>
            </a:r>
            <a:r>
              <a:rPr lang="ru-RU" sz="9800" dirty="0" err="1">
                <a:latin typeface="Times New Roman" pitchFamily="18" charset="0"/>
                <a:cs typeface="Times New Roman" pitchFamily="18" charset="0"/>
              </a:rPr>
              <a:t>циаль</a:t>
            </a:r>
            <a:r>
              <a:rPr lang="ru-RU" sz="9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тәҗрибә;</a:t>
            </a:r>
          </a:p>
          <a:p>
            <a:pPr marL="0" indent="0" algn="just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tt-RU" sz="9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tt-RU" sz="9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Белем </a:t>
            </a:r>
            <a:r>
              <a:rPr lang="tt-RU" sz="9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программаларын тормышка ашыруга булган таләпләр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: фәннәрнең фундаментал</a:t>
            </a:r>
            <a:r>
              <a:rPr lang="ru-RU" sz="9800" dirty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ru-RU" sz="9800" dirty="0" err="1">
                <a:latin typeface="Times New Roman" pitchFamily="18" charset="0"/>
                <a:cs typeface="Times New Roman" pitchFamily="18" charset="0"/>
              </a:rPr>
              <a:t>нигез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ләре; белем про</a:t>
            </a:r>
            <a:r>
              <a:rPr lang="ru-RU" sz="9800" dirty="0" err="1">
                <a:latin typeface="Times New Roman" pitchFamily="18" charset="0"/>
                <a:cs typeface="Times New Roman" pitchFamily="18" charset="0"/>
              </a:rPr>
              <a:t>цессы</a:t>
            </a:r>
            <a:r>
              <a:rPr lang="ru-RU" sz="9800" dirty="0">
                <a:latin typeface="Times New Roman" pitchFamily="18" charset="0"/>
                <a:cs typeface="Times New Roman" pitchFamily="18" charset="0"/>
              </a:rPr>
              <a:t>; информатизация; </a:t>
            </a:r>
            <a:r>
              <a:rPr lang="ru-RU" sz="9800" dirty="0" err="1">
                <a:latin typeface="Times New Roman" pitchFamily="18" charset="0"/>
                <a:cs typeface="Times New Roman" pitchFamily="18" charset="0"/>
              </a:rPr>
              <a:t>материаль</a:t>
            </a:r>
            <a:r>
              <a:rPr lang="ru-RU" sz="9800" dirty="0">
                <a:latin typeface="Times New Roman" pitchFamily="18" charset="0"/>
                <a:cs typeface="Times New Roman" pitchFamily="18" charset="0"/>
              </a:rPr>
              <a:t>- техник, </a:t>
            </a:r>
            <a:r>
              <a:rPr lang="tt-RU" sz="9800" dirty="0">
                <a:latin typeface="Times New Roman" pitchFamily="18" charset="0"/>
                <a:cs typeface="Times New Roman" pitchFamily="18" charset="0"/>
              </a:rPr>
              <a:t>финанслар һәм кадрлар белән тәэмин ителү. </a:t>
            </a:r>
            <a:endParaRPr lang="ru-RU" sz="9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t-RU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t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ctr">
              <a:buNone/>
            </a:pPr>
            <a:endParaRPr lang="tt-RU" dirty="0" smtClean="0"/>
          </a:p>
        </p:txBody>
      </p:sp>
    </p:spTree>
    <p:extLst>
      <p:ext uri="{BB962C8B-B14F-4D97-AF65-F5344CB8AC3E}">
        <p14:creationId xmlns:p14="http://schemas.microsoft.com/office/powerpoint/2010/main" val="38324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3"/>
          <p:cNvSpPr txBox="1">
            <a:spLocks noGrp="1"/>
          </p:cNvSpPr>
          <p:nvPr/>
        </p:nvSpPr>
        <p:spPr bwMode="gray">
          <a:xfrm>
            <a:off x="7315200" y="6461125"/>
            <a:ext cx="17399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1000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6147" name="Group 21"/>
          <p:cNvGrpSpPr>
            <a:grpSpLocks/>
          </p:cNvGrpSpPr>
          <p:nvPr/>
        </p:nvGrpSpPr>
        <p:grpSpPr bwMode="auto">
          <a:xfrm>
            <a:off x="250825" y="1357313"/>
            <a:ext cx="8607425" cy="5000625"/>
            <a:chOff x="-16" y="927"/>
            <a:chExt cx="5796" cy="2993"/>
          </a:xfrm>
        </p:grpSpPr>
        <p:sp>
          <p:nvSpPr>
            <p:cNvPr id="6150" name="Text Box 6"/>
            <p:cNvSpPr txBox="1">
              <a:spLocks noChangeArrowheads="1"/>
            </p:cNvSpPr>
            <p:nvPr/>
          </p:nvSpPr>
          <p:spPr bwMode="gray">
            <a:xfrm>
              <a:off x="2629" y="1969"/>
              <a:ext cx="1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gray">
            <a:xfrm>
              <a:off x="2637" y="2305"/>
              <a:ext cx="3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en-US">
                  <a:solidFill>
                    <a:schemeClr val="bg1"/>
                  </a:solidFill>
                  <a:latin typeface="Arial" charset="0"/>
                </a:rPr>
                <a:t>Text</a:t>
              </a: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gray">
            <a:xfrm>
              <a:off x="2637" y="2641"/>
              <a:ext cx="39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en-US">
                  <a:solidFill>
                    <a:schemeClr val="bg1"/>
                  </a:solidFill>
                  <a:latin typeface="Arial" charset="0"/>
                </a:rPr>
                <a:t>Text</a:t>
              </a:r>
            </a:p>
          </p:txBody>
        </p:sp>
        <p:sp>
          <p:nvSpPr>
            <p:cNvPr id="45065" name="AutoShape 9"/>
            <p:cNvSpPr>
              <a:spLocks noChangeArrowheads="1"/>
            </p:cNvSpPr>
            <p:nvPr/>
          </p:nvSpPr>
          <p:spPr bwMode="gray">
            <a:xfrm>
              <a:off x="1872" y="1680"/>
              <a:ext cx="336" cy="1304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-16" y="1344"/>
              <a:ext cx="179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-16" y="1488"/>
              <a:ext cx="1744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/>
              <a:endParaRPr lang="tt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/>
              <a:endParaRPr lang="tt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/>
              <a:r>
                <a:rPr lang="tt-RU" b="1">
                  <a:solidFill>
                    <a:srgbClr val="001D3A"/>
                  </a:solidFill>
                  <a:latin typeface="Verdana" pitchFamily="34" charset="0"/>
                </a:rPr>
                <a:t>Эшчәнлек нинди булса, шәхес тә шундый </a:t>
              </a:r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</p:txBody>
        </p:sp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3888" y="1344"/>
              <a:ext cx="189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3978" y="1788"/>
              <a:ext cx="1796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/>
              <a:r>
                <a:rPr lang="tt-RU" b="1">
                  <a:solidFill>
                    <a:srgbClr val="001D3A"/>
                  </a:solidFill>
                  <a:latin typeface="Verdana" pitchFamily="34" charset="0"/>
                </a:rPr>
                <a:t>Эшчәнлектән башка шәхес юк </a:t>
              </a:r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</p:txBody>
        </p:sp>
        <p:sp>
          <p:nvSpPr>
            <p:cNvPr id="45070" name="AutoShape 14"/>
            <p:cNvSpPr>
              <a:spLocks noChangeArrowheads="1"/>
            </p:cNvSpPr>
            <p:nvPr/>
          </p:nvSpPr>
          <p:spPr bwMode="gray">
            <a:xfrm>
              <a:off x="3458" y="1680"/>
              <a:ext cx="334" cy="1304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5071" name="AutoShape 15"/>
            <p:cNvSpPr>
              <a:spLocks noChangeArrowheads="1"/>
            </p:cNvSpPr>
            <p:nvPr/>
          </p:nvSpPr>
          <p:spPr bwMode="gray">
            <a:xfrm>
              <a:off x="1822" y="927"/>
              <a:ext cx="1921" cy="869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5072" name="AutoShape 16"/>
            <p:cNvSpPr>
              <a:spLocks noChangeArrowheads="1"/>
            </p:cNvSpPr>
            <p:nvPr/>
          </p:nvSpPr>
          <p:spPr bwMode="gray">
            <a:xfrm>
              <a:off x="2283" y="1440"/>
              <a:ext cx="1102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gray">
            <a:xfrm>
              <a:off x="1933" y="1314"/>
              <a:ext cx="1755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tt-RU" sz="2400">
                  <a:solidFill>
                    <a:schemeClr val="bg1"/>
                  </a:solidFill>
                  <a:latin typeface="Arial" charset="0"/>
                </a:rPr>
                <a:t>Эшчәнлек  </a:t>
              </a:r>
              <a:endParaRPr lang="en-US" sz="24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162" name="AutoShape 18"/>
            <p:cNvSpPr>
              <a:spLocks noChangeArrowheads="1"/>
            </p:cNvSpPr>
            <p:nvPr/>
          </p:nvSpPr>
          <p:spPr bwMode="gray">
            <a:xfrm>
              <a:off x="1786" y="3067"/>
              <a:ext cx="2046" cy="853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1F571E"/>
                </a:gs>
                <a:gs pos="50000">
                  <a:srgbClr val="44BD41"/>
                </a:gs>
                <a:gs pos="100000">
                  <a:srgbClr val="1F571E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gray">
            <a:xfrm>
              <a:off x="2079" y="3459"/>
              <a:ext cx="1328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tt-RU" sz="2400">
                  <a:solidFill>
                    <a:schemeClr val="bg1"/>
                  </a:solidFill>
                  <a:latin typeface="Arial" charset="0"/>
                </a:rPr>
                <a:t>Шәхес </a:t>
              </a:r>
              <a:endParaRPr lang="en-US" sz="24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45076" name="AutoShape 20"/>
            <p:cNvSpPr>
              <a:spLocks noChangeArrowheads="1"/>
            </p:cNvSpPr>
            <p:nvPr/>
          </p:nvSpPr>
          <p:spPr bwMode="gray">
            <a:xfrm>
              <a:off x="2269" y="2928"/>
              <a:ext cx="1101" cy="333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6148" name="Прямоугольник 22"/>
          <p:cNvSpPr>
            <a:spLocks noChangeArrowheads="1"/>
          </p:cNvSpPr>
          <p:nvPr/>
        </p:nvSpPr>
        <p:spPr bwMode="auto">
          <a:xfrm>
            <a:off x="3071813" y="2928938"/>
            <a:ext cx="2767012" cy="203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tt-RU" i="1">
                <a:latin typeface="Arial" charset="0"/>
              </a:rPr>
              <a:t>Универсал</a:t>
            </a:r>
            <a:r>
              <a:rPr lang="ru-RU" i="1">
                <a:latin typeface="Arial" charset="0"/>
              </a:rPr>
              <a:t>ь </a:t>
            </a:r>
            <a:r>
              <a:rPr lang="tt-RU" i="1">
                <a:latin typeface="Arial" charset="0"/>
              </a:rPr>
              <a:t>эшчәнлек укучының эчке  үсешенең чагылышы , иҗади сәләтләренең һәм шәхси сыйфатларының формалашуы  </a:t>
            </a:r>
            <a:endParaRPr lang="ru-RU" i="1">
              <a:latin typeface="Arial" charset="0"/>
            </a:endParaRPr>
          </a:p>
        </p:txBody>
      </p:sp>
      <p:sp>
        <p:nvSpPr>
          <p:cNvPr id="6149" name="TextBox 19"/>
          <p:cNvSpPr txBox="1">
            <a:spLocks noChangeArrowheads="1"/>
          </p:cNvSpPr>
          <p:nvPr/>
        </p:nvSpPr>
        <p:spPr bwMode="auto">
          <a:xfrm>
            <a:off x="428625" y="214313"/>
            <a:ext cx="78581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tt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әүләт белем стандартларының нигезе – шәхеснең эшчәнлеге 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07950" y="260350"/>
            <a:ext cx="86074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66FF"/>
                </a:solidFill>
                <a:latin typeface="Arial" charset="0"/>
              </a:rPr>
              <a:t> </a:t>
            </a:r>
          </a:p>
          <a:p>
            <a:pPr algn="ctr"/>
            <a:endParaRPr lang="ru-RU" sz="2800" b="1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Федераль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дәүләт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стандартлары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Укытуның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максаты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укучыларның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культурасын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шәхесен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танып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белү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эшчәнлеген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үстерү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тәрбия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процессыны</a:t>
            </a:r>
            <a:r>
              <a:rPr lang="tt-RU" sz="3200" dirty="0">
                <a:latin typeface="Times New Roman" pitchFamily="18" charset="0"/>
                <a:cs typeface="Times New Roman" pitchFamily="18" charset="0"/>
              </a:rPr>
              <a:t>ң төп нигезе булган </a:t>
            </a:r>
            <a:r>
              <a:rPr lang="tt-RU" sz="3200" b="1" dirty="0">
                <a:latin typeface="Times New Roman" pitchFamily="18" charset="0"/>
                <a:cs typeface="Times New Roman" pitchFamily="18" charset="0"/>
              </a:rPr>
              <a:t>үсеш</a:t>
            </a:r>
            <a:r>
              <a:rPr lang="tt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b="1" dirty="0">
                <a:latin typeface="Times New Roman" pitchFamily="18" charset="0"/>
                <a:cs typeface="Times New Roman" pitchFamily="18" charset="0"/>
              </a:rPr>
              <a:t>универсал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ь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уку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га</a:t>
            </a:r>
            <a:r>
              <a:rPr lang="tt-RU" sz="3200" b="1" dirty="0" smtClean="0">
                <a:latin typeface="Times New Roman" pitchFamily="18" charset="0"/>
                <a:cs typeface="Times New Roman" pitchFamily="18" charset="0"/>
              </a:rPr>
              <a:t>мәлләрен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формалаштыру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аша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булдырыла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1780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5825" y="0"/>
            <a:ext cx="8258175" cy="739775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1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Укучылардан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көтелгән нәтиҗәләр:</a:t>
            </a: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 smtClean="0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323850" y="836613"/>
            <a:ext cx="2535238" cy="7858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tt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Шәхес буларак 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AutoShape 7"/>
          <p:cNvSpPr>
            <a:spLocks noChangeArrowheads="1"/>
          </p:cNvSpPr>
          <p:nvPr/>
        </p:nvSpPr>
        <p:spPr bwMode="auto">
          <a:xfrm>
            <a:off x="179388" y="1700213"/>
            <a:ext cx="2663825" cy="122396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Үзбилгеләнүе  ( 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укучының 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эчке  торышы ; үз-үзенә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 хөрмәт һәм үзбәя )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AutoShape 8"/>
          <p:cNvSpPr>
            <a:spLocks noChangeArrowheads="1"/>
          </p:cNvSpPr>
          <p:nvPr/>
        </p:nvSpPr>
        <p:spPr bwMode="auto">
          <a:xfrm>
            <a:off x="179388" y="2786063"/>
            <a:ext cx="2606675" cy="1498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Мәг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ънәви  эчтәлеге:  </a:t>
            </a:r>
          </a:p>
          <a:p>
            <a:pPr eaLnBrk="0" hangingPunct="0"/>
            <a:r>
              <a:rPr lang="ru-RU">
                <a:latin typeface="Times New Roman" pitchFamily="18" charset="0"/>
                <a:cs typeface="Times New Roman" pitchFamily="18" charset="0"/>
              </a:rPr>
              <a:t>белем алу һәм соц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иал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ь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 мотива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иясе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 белү һәм 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“белмәүнең ” чикләре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AutoShape 9"/>
          <p:cNvSpPr>
            <a:spLocks noChangeArrowheads="1"/>
          </p:cNvSpPr>
          <p:nvPr/>
        </p:nvSpPr>
        <p:spPr bwMode="auto">
          <a:xfrm>
            <a:off x="179388" y="4143375"/>
            <a:ext cx="2663825" cy="22955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sz="1400" b="1" dirty="0">
              <a:latin typeface="+mn-lt"/>
              <a:cs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132138" y="836613"/>
            <a:ext cx="2868612" cy="7858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Метапредмет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нәтиҗәләр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200" name="AutoShape 10"/>
          <p:cNvSpPr>
            <a:spLocks noChangeArrowheads="1"/>
          </p:cNvSpPr>
          <p:nvPr/>
        </p:nvSpPr>
        <p:spPr bwMode="auto">
          <a:xfrm>
            <a:off x="3132138" y="2071688"/>
            <a:ext cx="3225800" cy="12858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Регулятив: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үзенең </a:t>
            </a:r>
          </a:p>
          <a:p>
            <a:pPr eaLnBrk="0" hangingPunct="0"/>
            <a:r>
              <a:rPr lang="ru-RU">
                <a:latin typeface="Times New Roman" pitchFamily="18" charset="0"/>
                <a:cs typeface="Times New Roman" pitchFamily="18" charset="0"/>
              </a:rPr>
              <a:t>эшчәнлеге белән идарә итүе, </a:t>
            </a:r>
          </a:p>
          <a:p>
            <a:pPr eaLnBrk="0" hangingPunct="0"/>
            <a:r>
              <a:rPr lang="ru-RU">
                <a:latin typeface="Times New Roman" pitchFamily="18" charset="0"/>
                <a:cs typeface="Times New Roman" pitchFamily="18" charset="0"/>
              </a:rPr>
              <a:t> контрольд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ә  тотуы,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 камилләштерелүе,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 ини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циативалы 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һәм  </a:t>
            </a:r>
          </a:p>
          <a:p>
            <a:pPr eaLnBrk="0" hangingPunct="0"/>
            <a:r>
              <a:rPr lang="tt-RU">
                <a:latin typeface="Times New Roman" pitchFamily="18" charset="0"/>
                <a:cs typeface="Times New Roman" pitchFamily="18" charset="0"/>
              </a:rPr>
              <a:t>мөстәкыйль булуы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AutoShape 11"/>
          <p:cNvSpPr>
            <a:spLocks noChangeArrowheads="1"/>
          </p:cNvSpPr>
          <p:nvPr/>
        </p:nvSpPr>
        <p:spPr bwMode="auto">
          <a:xfrm>
            <a:off x="3132138" y="3857625"/>
            <a:ext cx="2735262" cy="857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Коммуникатив: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сөйләм</a:t>
            </a:r>
          </a:p>
          <a:p>
            <a:pPr eaLnBrk="0" hangingPunct="0"/>
            <a:r>
              <a:rPr lang="ru-RU">
                <a:latin typeface="Times New Roman" pitchFamily="18" charset="0"/>
                <a:cs typeface="Times New Roman" pitchFamily="18" charset="0"/>
              </a:rPr>
              <a:t> теле, аралашу осталыгы </a:t>
            </a:r>
          </a:p>
        </p:txBody>
      </p:sp>
      <p:sp>
        <p:nvSpPr>
          <p:cNvPr id="9226" name="AutoShape 12"/>
          <p:cNvSpPr>
            <a:spLocks noChangeArrowheads="1"/>
          </p:cNvSpPr>
          <p:nvPr/>
        </p:nvSpPr>
        <p:spPr bwMode="auto">
          <a:xfrm>
            <a:off x="3132138" y="4437063"/>
            <a:ext cx="2879725" cy="2232025"/>
          </a:xfrm>
          <a:prstGeom prst="roundRect">
            <a:avLst>
              <a:gd name="adj" fmla="val 11148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sz="1400" b="1" dirty="0">
              <a:latin typeface="+mn-lt"/>
              <a:cs typeface="Arial" charset="0"/>
            </a:endParaRP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6156325" y="836613"/>
            <a:ext cx="2643188" cy="714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tt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 буенча </a:t>
            </a:r>
            <a:r>
              <a:rPr lang="tt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Arial" charset="0"/>
              </a:rPr>
              <a:t> </a:t>
            </a:r>
            <a:endParaRPr lang="ru-RU" b="1" i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8204" name="AutoShape 16"/>
          <p:cNvSpPr>
            <a:spLocks noChangeArrowheads="1"/>
          </p:cNvSpPr>
          <p:nvPr/>
        </p:nvSpPr>
        <p:spPr bwMode="auto">
          <a:xfrm>
            <a:off x="6227763" y="3213100"/>
            <a:ext cx="2916237" cy="13573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Белгәненә нигезләнеп</a:t>
            </a:r>
          </a:p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 яңа белем алу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AutoShape 36"/>
          <p:cNvSpPr>
            <a:spLocks noChangeArrowheads="1"/>
          </p:cNvSpPr>
          <p:nvPr/>
        </p:nvSpPr>
        <p:spPr bwMode="auto">
          <a:xfrm>
            <a:off x="6300788" y="4868863"/>
            <a:ext cx="2730500" cy="15001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Укыту материалы </a:t>
            </a:r>
          </a:p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белән предмет һәм</a:t>
            </a:r>
          </a:p>
          <a:p>
            <a:pPr eaLnBrk="0" hangingPunct="0"/>
            <a:r>
              <a:rPr lang="tt-RU" b="1">
                <a:latin typeface="Times New Roman" pitchFamily="18" charset="0"/>
                <a:cs typeface="Times New Roman" pitchFamily="18" charset="0"/>
              </a:rPr>
              <a:t> метапредмет  эшчәнлеге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TextBox 14"/>
          <p:cNvSpPr txBox="1">
            <a:spLocks noChangeArrowheads="1"/>
          </p:cNvSpPr>
          <p:nvPr/>
        </p:nvSpPr>
        <p:spPr bwMode="auto">
          <a:xfrm>
            <a:off x="142875" y="4572000"/>
            <a:ext cx="2928938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ru-RU" sz="14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Мораль 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этик юнәлеш :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мораль  нормаларны үтәү ,</a:t>
            </a:r>
          </a:p>
          <a:p>
            <a:r>
              <a:rPr lang="tt-RU">
                <a:latin typeface="Times New Roman" pitchFamily="18" charset="0"/>
                <a:cs typeface="Times New Roman" pitchFamily="18" charset="0"/>
              </a:rPr>
              <a:t>үзенең эшләренә дөрес бәя бирү.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TextBox 15"/>
          <p:cNvSpPr txBox="1">
            <a:spLocks noChangeArrowheads="1"/>
          </p:cNvSpPr>
          <p:nvPr/>
        </p:nvSpPr>
        <p:spPr bwMode="auto">
          <a:xfrm>
            <a:off x="3286125" y="5000625"/>
            <a:ext cx="27146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tt-RU" b="1">
                <a:latin typeface="Times New Roman" pitchFamily="18" charset="0"/>
                <a:cs typeface="Times New Roman" pitchFamily="18" charset="0"/>
              </a:rPr>
              <a:t>Танып белүе: 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информа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ция 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һәм укыту модел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ьләре белән эшли,</a:t>
            </a:r>
            <a:r>
              <a:rPr lang="tt-RU">
                <a:latin typeface="Times New Roman" pitchFamily="18" charset="0"/>
                <a:cs typeface="Times New Roman" pitchFamily="18" charset="0"/>
              </a:rPr>
              <a:t> схеманы һәм символиканы куллана белү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6643688" y="2071688"/>
            <a:ext cx="2143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tt-RU" b="1">
                <a:latin typeface="Times New Roman" pitchFamily="18" charset="0"/>
                <a:cs typeface="Times New Roman" pitchFamily="18" charset="0"/>
              </a:rPr>
              <a:t>Фәнни белем системасының нигезләре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9329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571500" y="2997200"/>
            <a:ext cx="3786188" cy="36718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7C8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Предмет буенча:</a:t>
            </a:r>
          </a:p>
          <a:p>
            <a:pPr algn="ctr"/>
            <a:r>
              <a:rPr lang="tt-RU">
                <a:latin typeface="Arial" charset="0"/>
              </a:rPr>
              <a:t>яңа белем алу өчен бу фәнгә</a:t>
            </a:r>
          </a:p>
          <a:p>
            <a:pPr algn="ctr"/>
            <a:r>
              <a:rPr lang="tt-RU">
                <a:latin typeface="Arial" charset="0"/>
              </a:rPr>
              <a:t> караган тәҗрибә, фәнни белемне </a:t>
            </a:r>
          </a:p>
          <a:p>
            <a:pPr algn="ctr"/>
            <a:r>
              <a:rPr lang="tt-RU">
                <a:latin typeface="Arial" charset="0"/>
              </a:rPr>
              <a:t>тормышта куллана белү. </a:t>
            </a:r>
            <a:endParaRPr lang="ru-RU">
              <a:latin typeface="Arial" charset="0"/>
            </a:endParaRP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4714875" y="2995613"/>
            <a:ext cx="4071938" cy="360838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bg2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DC1712"/>
                </a:solidFill>
                <a:latin typeface="Arial" charset="0"/>
              </a:rPr>
              <a:t>Метапредмет буенча: </a:t>
            </a:r>
          </a:p>
          <a:p>
            <a:pPr algn="ctr"/>
            <a:r>
              <a:rPr lang="ru-RU">
                <a:latin typeface="Arial" charset="0"/>
              </a:rPr>
              <a:t> универсаль укыту </a:t>
            </a:r>
          </a:p>
          <a:p>
            <a:pPr algn="ctr"/>
            <a:r>
              <a:rPr lang="ru-RU">
                <a:latin typeface="Arial" charset="0"/>
              </a:rPr>
              <a:t>эшчәнлегенең</a:t>
            </a:r>
          </a:p>
          <a:p>
            <a:pPr algn="ctr"/>
            <a:r>
              <a:rPr lang="ru-RU">
                <a:latin typeface="Arial" charset="0"/>
              </a:rPr>
              <a:t> төп компетенцияләрен</a:t>
            </a:r>
          </a:p>
          <a:p>
            <a:pPr algn="ctr"/>
            <a:r>
              <a:rPr lang="ru-RU">
                <a:latin typeface="Arial" charset="0"/>
              </a:rPr>
              <a:t> үзләштерү, белем ала бел</a:t>
            </a:r>
            <a:r>
              <a:rPr lang="tt-RU">
                <a:latin typeface="Arial" charset="0"/>
              </a:rPr>
              <a:t>ү</a:t>
            </a:r>
            <a:endParaRPr lang="ru-RU">
              <a:latin typeface="Arial" charset="0"/>
            </a:endParaRPr>
          </a:p>
          <a:p>
            <a:pPr algn="ctr"/>
            <a:r>
              <a:rPr lang="ru-RU">
                <a:latin typeface="Arial" charset="0"/>
              </a:rPr>
              <a:t> һәм предметара белемнәрне </a:t>
            </a:r>
          </a:p>
          <a:p>
            <a:pPr algn="ctr"/>
            <a:r>
              <a:rPr lang="ru-RU">
                <a:latin typeface="Arial" charset="0"/>
              </a:rPr>
              <a:t>үзләштерү  </a:t>
            </a:r>
          </a:p>
          <a:p>
            <a:pPr algn="ctr"/>
            <a:endParaRPr lang="ru-RU" b="1">
              <a:latin typeface="Arial" charset="0"/>
            </a:endParaRP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 rot="21595759" flipH="1">
            <a:off x="214313" y="1190625"/>
            <a:ext cx="8682037" cy="18049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bg2"/>
              </a:solidFill>
              <a:latin typeface="Arial" charset="0"/>
            </a:endParaRPr>
          </a:p>
          <a:p>
            <a:pPr algn="ctr"/>
            <a:r>
              <a:rPr lang="ru-RU" b="1">
                <a:latin typeface="Arial" charset="0"/>
              </a:rPr>
              <a:t>Шәхескә караган:  үзүсешкә әзер һәм сәләтле булуы, белемгә мотивациясе</a:t>
            </a:r>
          </a:p>
          <a:p>
            <a:pPr algn="ctr"/>
            <a:r>
              <a:rPr lang="ru-RU" b="1">
                <a:latin typeface="Arial" charset="0"/>
              </a:rPr>
              <a:t> формалашуы, рухи кыймм</a:t>
            </a:r>
            <a:r>
              <a:rPr lang="tt-RU" b="1">
                <a:latin typeface="Arial" charset="0"/>
              </a:rPr>
              <a:t>әт</a:t>
            </a:r>
            <a:r>
              <a:rPr lang="ru-RU" b="1">
                <a:latin typeface="Arial" charset="0"/>
              </a:rPr>
              <a:t>, социаль компетенцияләр, </a:t>
            </a:r>
          </a:p>
          <a:p>
            <a:pPr algn="ctr"/>
            <a:r>
              <a:rPr lang="tt-RU" b="1">
                <a:latin typeface="Arial" charset="0"/>
              </a:rPr>
              <a:t>кешелеклелек сыйфатлары </a:t>
            </a:r>
            <a:endParaRPr lang="ru-RU" b="1">
              <a:latin typeface="Arial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>
              <a:solidFill>
                <a:srgbClr val="3F400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71500" y="285750"/>
            <a:ext cx="742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ФДБС  </a:t>
            </a:r>
            <a:r>
              <a:rPr lang="ru-RU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нәтиҗәләренә таләпләр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57188"/>
            <a:ext cx="8785225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228600"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Танып-белү – универсаль  эшчәнлеге </a:t>
            </a:r>
          </a:p>
          <a:p>
            <a:pPr indent="228600"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Укучы өйрәнәчәк: </a:t>
            </a:r>
          </a:p>
          <a:p>
            <a:pPr indent="228600" algn="just">
              <a:buFontTx/>
              <a:buAutoNum type="arabicParenR"/>
            </a:pPr>
            <a:r>
              <a:rPr lang="tt-RU" sz="2400">
                <a:latin typeface="Times New Roman" pitchFamily="18" charset="0"/>
                <a:cs typeface="Times New Roman" pitchFamily="18" charset="0"/>
              </a:rPr>
              <a:t> уку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процессында </a:t>
            </a:r>
            <a:r>
              <a:rPr lang="tt-RU" sz="2400">
                <a:latin typeface="Times New Roman" pitchFamily="18" charset="0"/>
                <a:cs typeface="Times New Roman" pitchFamily="18" charset="0"/>
              </a:rPr>
              <a:t> белемнәрен  тирәнәйтү өчен   дәреслектән тиешле информа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цияне  эзләп табарга;  </a:t>
            </a:r>
          </a:p>
          <a:p>
            <a:pPr indent="228600" algn="just">
              <a:buFontTx/>
              <a:buAutoNum type="arabicParenR"/>
            </a:pPr>
            <a:r>
              <a:rPr lang="tt-RU" sz="2400">
                <a:latin typeface="Times New Roman" pitchFamily="18" charset="0"/>
                <a:cs typeface="Times New Roman" pitchFamily="18" charset="0"/>
              </a:rPr>
              <a:t> символик алымнар, модел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ьләр, схемалар кулланырга. Биремне төрле алымнар белән үти алырга. Иң әһәмиятле өлешләрен аерып анализ ясый белергә. </a:t>
            </a:r>
          </a:p>
          <a:p>
            <a:pPr indent="228600" algn="ctr"/>
            <a:r>
              <a:rPr lang="tt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Чыгарылыш укучысының  булачак  мөмкинлекләре: </a:t>
            </a:r>
          </a:p>
          <a:p>
            <a:pPr indent="228600" algn="just">
              <a:buFontTx/>
              <a:buAutoNum type="arabicParenR"/>
            </a:pPr>
            <a:r>
              <a:rPr lang="tt-RU" sz="2400">
                <a:latin typeface="Times New Roman" pitchFamily="18" charset="0"/>
                <a:cs typeface="Times New Roman" pitchFamily="18" charset="0"/>
              </a:rPr>
              <a:t> модел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ьләр һәм схемаларны төзүне үзгәртә  белү;</a:t>
            </a:r>
          </a:p>
          <a:p>
            <a:pPr indent="228600" algn="just">
              <a:buFontTx/>
              <a:buAutoNum type="arabicParenR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булган шартлардан чыгып, мәсьәлә чишүнең нәтиҗәле алымнарын сайлавы; </a:t>
            </a:r>
          </a:p>
          <a:p>
            <a:pPr indent="228600" algn="just">
              <a:buFontTx/>
              <a:buAutoNum type="arabicParenR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 җитеп бетмәгән урыннарны тулыландырырга сәләтле  булуы;</a:t>
            </a:r>
          </a:p>
          <a:p>
            <a:pPr indent="228600" algn="just">
              <a:buFontTx/>
              <a:buAutoNum type="arabicParenR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күрсәтелгән логик операцияләрдә чагыштыру, мөстәкыйль сайлау мөмкинлегенә ия булуы;</a:t>
            </a:r>
          </a:p>
          <a:p>
            <a:pPr indent="228600" algn="just">
              <a:buFontTx/>
              <a:buAutoNum type="arabicParenR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сәбәп-тикшерү бәйләнешләрен урнаштыру буенча логик фикер йөртә алуы. </a:t>
            </a:r>
            <a:r>
              <a:rPr lang="ru-RU" u="sng">
                <a:latin typeface="Times New Roman" pitchFamily="18" charset="0"/>
                <a:cs typeface="Times New Roman" pitchFamily="18" charset="0"/>
              </a:rPr>
              <a:t> </a:t>
            </a:r>
            <a:endParaRPr lang="ru-RU" u="sng"/>
          </a:p>
          <a:p>
            <a:pPr indent="228600"/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67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72487" cy="134778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Стандартта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укыту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-т</a:t>
            </a:r>
            <a:r>
              <a:rPr lang="tt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әрбия      про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tt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ессының нигезе-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компетентлыкны, махсус белем һәм күнекмәләр камиллеген тәэмин итүгә юнәлтелгән универсал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 уку гамәлләр (УУД) формалаштыру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Статья 20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1. Ребенок, который временно или постоянно лишен своего семейного окружения или который в его собственных наилучших интересах не может оставаться в таком окружении, имеет право на особую защиту и помощь, предоставляемые государством. 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2. Государства-участники в соответствии со своими национальными законами обеспечивают замену ухода за таким ребенком.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3. Такой уход может включать, в частности, передачу на воспитание, «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кафала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» по исламскому праву, усыновление или, в случае необходимости, помещение в соответствующие учреждения по уходу за детьми. При рассмотрении вариантов замены необходимо должным образом учитывать желательность преемственности воспитания ребенка и его этническое происхождение, религиозную и культурную принадлежность и 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родной язык.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5710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49" name="Group 2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91468"/>
              </p:ext>
            </p:extLst>
          </p:nvPr>
        </p:nvGraphicFramePr>
        <p:xfrm>
          <a:off x="285750" y="214313"/>
          <a:ext cx="8643938" cy="9874250"/>
        </p:xfrm>
        <a:graphic>
          <a:graphicData uri="http://schemas.openxmlformats.org/drawingml/2006/table">
            <a:tbl>
              <a:tblPr/>
              <a:tblGrid>
                <a:gridCol w="212556"/>
                <a:gridCol w="2454609"/>
                <a:gridCol w="2079885"/>
                <a:gridCol w="2125559"/>
                <a:gridCol w="1771329"/>
              </a:tblGrid>
              <a:tr h="993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Шәхси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гамәлләре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гамәлләре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Танып-белү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гамәлләре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t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гамәлләре</a:t>
                      </a:r>
                      <a:r>
                        <a:rPr kumimoji="0" lang="tt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0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“Ватан”, “гаилә”, “мәрхәмәтлелек”, “сабырлык”, “табигат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кебек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өп кыйммәтләрне кабул итү һәм кадерләү.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Әти-әниеңне, гаиләңне, туганнарыңны хөрмәт итү.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Укучы роленә кереп, белем алуга уңай мотив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ацион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эш</a:t>
                      </a: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чәнлекне үстерү.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Гомумкешелек кыйммәтләреннән чыгып,  тормыштагы  хәлләргә һәм әдәби әсәрләрдәге геройларга дөрес бәя  бирә белү.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Укытучы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җитәкчелегендә эш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урыныңны дөрес оештыру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Дәрестә, дәрестән тыш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чараларда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тормышның төрле вакытларында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максатчан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булу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Эшчәнлегеңне дөрес һәм нәтиҗәле планлаштыру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;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Үз эшеңә контроль ясау һәм бәя бирү.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Төрле гади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приборларны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куллана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белү.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Дәреслек белән мөстәкыйль</a:t>
                      </a: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эшләү, кирәкле мәгъ</a:t>
                      </a: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лүматны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тиз  таба белү.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*Төрле белем чыганакларыннан нәтиҗәле файдалана белү.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*Укытучының сорауларына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тулы  һәм  дөрес  җавап бирү.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*Уртак билгеләре буенча предметларны чагыштырып, уртаклыкларын һәм аермаларын табу,  охшаш сыйфатлары буенча төркемнәргә берләштерү.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endParaRPr kumimoji="0" lang="tt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tt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*Укыганны һәм тыңлаганны җентекләп сөйләп, теманы ачыклый белү.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Дәрестә һәм тормышның төрле чакларында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әңгәмә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кора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белү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Укытучының һәм иптәшләреңнең сорауларына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дөрес җавап бирү.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Сөйләм этикасын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үтәү: исәнләшү, саубуллашу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рәхмәт әйтү.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Башкаларның сөйләвен  аңлап  тыңлау.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91439" marR="91439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8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357313"/>
          </a:xfrm>
        </p:spPr>
        <p:txBody>
          <a:bodyPr>
            <a:normAutofit fontScale="90000"/>
          </a:bodyPr>
          <a:lstStyle/>
          <a:p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ФДБС нигезендә дәрескә таләпләр</a:t>
            </a:r>
            <a:r>
              <a:rPr lang="tt-RU" b="1" dirty="0">
                <a:solidFill>
                  <a:srgbClr val="7030A0"/>
                </a:solidFill>
              </a:rPr>
              <a:t>:</a:t>
            </a:r>
            <a:r>
              <a:rPr lang="tt-RU" b="1" dirty="0" smtClean="0"/>
              <a:t/>
            </a:r>
            <a:br>
              <a:rPr lang="tt-RU" b="1" dirty="0" smtClean="0"/>
            </a:br>
            <a:r>
              <a:rPr lang="tt-RU" b="1" dirty="0" smtClean="0"/>
              <a:t/>
            </a:r>
            <a:br>
              <a:rPr lang="tt-RU" b="1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>
                <a:solidFill>
                  <a:srgbClr val="7030A0"/>
                </a:solidFill>
              </a:rPr>
              <a:t>:</a:t>
            </a:r>
            <a:endParaRPr lang="ru-RU" dirty="0" smtClean="0">
              <a:solidFill>
                <a:srgbClr val="7030A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дәреснең барлык этапларында укучыларның мөстәкыйл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эшләве;</a:t>
            </a: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укытучы оештыручы ролендә, әзер җаваплар бирми;</a:t>
            </a: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сөйләм активлыгының  югары дәрәҗәдә булуы;</a:t>
            </a: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укучыларның  дәрестә  мәҗбүри рефлексиясе.</a:t>
            </a:r>
          </a:p>
          <a:p>
            <a:endParaRPr lang="tt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78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/>
          </p:nvPr>
        </p:nvSpPr>
        <p:spPr>
          <a:xfrm>
            <a:off x="500063" y="642938"/>
            <a:ext cx="8015287" cy="1071562"/>
          </a:xfrm>
        </p:spPr>
        <p:txBody>
          <a:bodyPr/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t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Дәреснең  төзелеше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tt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Оештыру  этабы – укучыларны актив интеллектуал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эшчәнлеккә тарту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 2" pitchFamily="18" charset="2"/>
              <a:buNone/>
            </a:pPr>
            <a:r>
              <a:rPr lang="tt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Укучыларда   </a:t>
            </a:r>
            <a:r>
              <a:rPr lang="tt-RU" u="sng" dirty="0" smtClean="0">
                <a:latin typeface="Times New Roman" pitchFamily="18" charset="0"/>
                <a:cs typeface="Times New Roman" pitchFamily="18" charset="0"/>
              </a:rPr>
              <a:t>искә төшерергә – белергә – өйрәнергә</a:t>
            </a:r>
          </a:p>
          <a:p>
            <a:pPr>
              <a:buFont typeface="Wingdings 2" pitchFamily="18" charset="2"/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  схемасы буенча максатлар формалаштыру.</a:t>
            </a:r>
          </a:p>
          <a:p>
            <a:pPr>
              <a:buFont typeface="Wingdings 2" pitchFamily="18" charset="2"/>
              <a:buNone/>
            </a:pPr>
            <a:r>
              <a:rPr lang="tt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Белемнәренең җитәрлек булмауларын аңлаулары.</a:t>
            </a:r>
          </a:p>
          <a:p>
            <a:pPr>
              <a:buFont typeface="Wingdings 2" pitchFamily="18" charset="2"/>
              <a:buNone/>
            </a:pPr>
            <a:r>
              <a:rPr lang="tt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Аралашу, бәйләнешле сөйләм телен үстерү.</a:t>
            </a:r>
          </a:p>
          <a:p>
            <a:pPr>
              <a:buFont typeface="Wingdings 2" pitchFamily="18" charset="2"/>
              <a:buNone/>
            </a:pPr>
            <a:r>
              <a:rPr lang="tt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Үзконтрол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һәм үзара контрол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ь.</a:t>
            </a:r>
          </a:p>
          <a:p>
            <a:pPr>
              <a:buFont typeface="Wingdings 2" pitchFamily="18" charset="2"/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Рефлексия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укучыларның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дәрестә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яңалык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нәрсәгә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өйрәнүләрен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белдерүләре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41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t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Предмет программасында булырга тиеш: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dirty="0" smtClean="0"/>
              <a:t>   1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Аңлатма язуы</a:t>
            </a:r>
          </a:p>
          <a:p>
            <a:pPr marL="0" indent="0"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2. Предметка гомуми характеристика</a:t>
            </a:r>
          </a:p>
          <a:p>
            <a:pPr marL="0" indent="0"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3. Укыту планында предметның тоткан урыны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. Предмет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эчтәлегенең кыйммәти юнәлешләре</a:t>
            </a:r>
          </a:p>
          <a:p>
            <a:pPr marL="0" indent="0"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5.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Укучылардан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көтелгән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нәтиҗәләр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шәхес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буларак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 - метапредмет</a:t>
            </a:r>
          </a:p>
          <a:p>
            <a:pPr marL="0" indent="0">
              <a:buNone/>
            </a:pP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- предмет</a:t>
            </a:r>
          </a:p>
          <a:p>
            <a:pPr marL="0" indent="0">
              <a:buNone/>
            </a:pP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6. Предметның эчтәлеге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59217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Предмет программасында булырга тиеш</a:t>
            </a:r>
            <a:r>
              <a:rPr lang="tt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7. Укучыларның эшчәнлеген күрсәткән тематик план</a:t>
            </a:r>
          </a:p>
          <a:p>
            <a:pPr marL="0" indent="0">
              <a:buNone/>
            </a:pP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8. Укытуның матди-техник базасы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6084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Тематик планлаштыру: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t-RU" sz="2800" dirty="0" smtClean="0"/>
              <a:t>    1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. Дәреснең номеры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2. Дәреснең темасы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3. Дәреснең тибы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4. Төп максат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5. Төшенчәләр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6. Планлаштырылган нәтиҗәләр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- предмет буларак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- метапредмет (танып-белү универсал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гам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әлләре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УУГ), шәхес УУГ, регулятив УУГ, коммуникатив УУГ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- шәхес буларак</a:t>
            </a:r>
          </a:p>
          <a:p>
            <a:pPr marL="0" indent="0">
              <a:buNone/>
            </a:pPr>
            <a:r>
              <a:rPr lang="tt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    7. Дәресне үткәрү вакыты</a:t>
            </a:r>
          </a:p>
          <a:p>
            <a:pPr marL="0" indent="0">
              <a:buNone/>
            </a:pPr>
            <a:r>
              <a:rPr lang="tt-RU" sz="2800" dirty="0"/>
              <a:t> </a:t>
            </a:r>
            <a:r>
              <a:rPr lang="tt-RU" sz="28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5398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Статья 29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Государства-участники соглашаются в том, что образование ребенка должно быть направлено на: 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воспитание уважения к родителям ребенка,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его культурной самобытности, языку и ценностям, к национальным ценностям страны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которой ребенок проживает, страны его происхождения и к цивилизациям, отличным от его собственной;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подготовку ребенка к сознательной жизни в свободном обществе в духе понимания, мира, терпимости, равноправия мужчин и женщин и дружбы между всеми народами, этническими, национальными и религиозными группами, а также лицами из числа коренного населения; </a:t>
            </a:r>
          </a:p>
        </p:txBody>
      </p:sp>
    </p:spTree>
    <p:extLst>
      <p:ext uri="{BB962C8B-B14F-4D97-AF65-F5344CB8AC3E}">
        <p14:creationId xmlns:p14="http://schemas.microsoft.com/office/powerpoint/2010/main" val="414560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Статья 30 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тех государствах, где существуют этнические, религиозные или языковые меньшинства или лица из числа коренного населения, ребенку, принадлежащему к таким меньшинствам или коренному населению,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 быть отказано в праве совместно с другими членами своей группы пользоваться своей культурой, исповедовать свою религию и исполнять ее обряды, а также пользоваться родным языком.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79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marL="571500" lvl="0" indent="-571500">
              <a:spcBef>
                <a:spcPct val="20000"/>
              </a:spcBef>
            </a:pPr>
            <a: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  <a:t/>
            </a:r>
            <a:b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  <a:t/>
            </a:r>
            <a:b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tt-RU" sz="36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Международно-правовые документы</a:t>
            </a:r>
            <a: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  <a:t/>
            </a:r>
            <a:br>
              <a:rPr lang="tt-RU" sz="4000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tt-RU" sz="4000" dirty="0">
                <a:solidFill>
                  <a:srgbClr val="0070C0"/>
                </a:solidFill>
                <a:ea typeface="+mn-ea"/>
                <a:cs typeface="+mn-cs"/>
              </a:rPr>
              <a:t/>
            </a:r>
            <a:br>
              <a:rPr lang="tt-RU" sz="4000" dirty="0">
                <a:solidFill>
                  <a:srgbClr val="0070C0"/>
                </a:solidFill>
                <a:ea typeface="+mn-ea"/>
                <a:cs typeface="+mn-cs"/>
              </a:rPr>
            </a:br>
            <a:endParaRPr lang="ru-RU" sz="40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r>
              <a:rPr lang="tt-RU" b="1" dirty="0">
                <a:latin typeface="Times New Roman" pitchFamily="18" charset="0"/>
                <a:cs typeface="Times New Roman" pitchFamily="18" charset="0"/>
              </a:rPr>
              <a:t>Кон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венция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 борьбе с дискриминацией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области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(Принята 14.12.1960 г. Генеральной конференции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ООН по вопросам образования)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пакт «Об экономических, социальных и культурных правах»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16.12.1966 г. ( СССР подписал 18.03.1968 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noFill/>
        </p:spPr>
        <p:txBody>
          <a:bodyPr>
            <a:normAutofit fontScale="90000"/>
          </a:bodyPr>
          <a:lstStyle/>
          <a:p>
            <a:r>
              <a:rPr lang="tt-RU" dirty="0" smtClean="0">
                <a:solidFill>
                  <a:srgbClr val="0070C0"/>
                </a:solidFill>
              </a:rPr>
              <a:t/>
            </a:r>
            <a:br>
              <a:rPr lang="tt-RU" dirty="0" smtClean="0">
                <a:solidFill>
                  <a:srgbClr val="0070C0"/>
                </a:solidFill>
              </a:rPr>
            </a:br>
            <a:r>
              <a:rPr lang="tt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Международно-правовые </a:t>
            </a:r>
            <a:r>
              <a:rPr lang="tt-RU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tt-RU" sz="3600" dirty="0">
                <a:solidFill>
                  <a:srgbClr val="0070C0"/>
                </a:solidFill>
              </a:rPr>
              <a:t/>
            </a:r>
            <a:br>
              <a:rPr lang="tt-RU" sz="3600" dirty="0">
                <a:solidFill>
                  <a:srgbClr val="0070C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 Копенгагенского Совещания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онференции по человеческому измерению СБСЕ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(Совещание по безопасности и сотрудничеству в Европе).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Принят 29.06.1990 г. 35   государствами -                 участниками СБСЕ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Европейская хартия о региональных языках и языках меньшинств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(Страсбург, 5 ноября 1992 г.)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1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tt-RU" sz="4000" dirty="0" smtClean="0">
                <a:solidFill>
                  <a:srgbClr val="0070C0"/>
                </a:solidFill>
              </a:rPr>
              <a:t/>
            </a:r>
            <a:br>
              <a:rPr lang="tt-RU" sz="4000" dirty="0" smtClean="0">
                <a:solidFill>
                  <a:srgbClr val="0070C0"/>
                </a:solidFill>
              </a:rPr>
            </a:br>
            <a:r>
              <a:rPr lang="tt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Международно-правовые </a:t>
            </a:r>
            <a:r>
              <a:rPr lang="tt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tt-RU" sz="4000" dirty="0">
                <a:solidFill>
                  <a:srgbClr val="0070C0"/>
                </a:solidFill>
              </a:rPr>
              <a:t/>
            </a:r>
            <a:br>
              <a:rPr lang="tt-RU" sz="4000" dirty="0">
                <a:solidFill>
                  <a:srgbClr val="0070C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68052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Конвенция об обеспечении прав лиц, принадлежащих к национальным меньшинствам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 Москва, 21 октября 1994 г.)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Рамочная конвенция о защите национальных меньшинств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(Страсбург, 1 февраля 1995 года)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</TotalTime>
  <Words>2754</Words>
  <Application>Microsoft Office PowerPoint</Application>
  <PresentationFormat>Экран (4:3)</PresentationFormat>
  <Paragraphs>284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Тел өйрәнүдә хокукый-норматив документлар  </vt:lpstr>
      <vt:lpstr>Международно-правовые документы </vt:lpstr>
      <vt:lpstr>Конвенция о правах ребенка</vt:lpstr>
      <vt:lpstr>Конвенция о правах ребенка</vt:lpstr>
      <vt:lpstr>Конвенция о правах ребенка</vt:lpstr>
      <vt:lpstr>Конвенция о правах ребенка</vt:lpstr>
      <vt:lpstr>  Международно-правовые документы  </vt:lpstr>
      <vt:lpstr> Международно-правовые документы </vt:lpstr>
      <vt:lpstr> Международно-правовые документы </vt:lpstr>
      <vt:lpstr>Законодательство Российской Федерации</vt:lpstr>
      <vt:lpstr>Презентация PowerPoint</vt:lpstr>
      <vt:lpstr>Законодательство Российской  Федерации</vt:lpstr>
      <vt:lpstr>Законодательство Российской  Федерации</vt:lpstr>
      <vt:lpstr>Законодательство Российской  Федерации</vt:lpstr>
      <vt:lpstr>Законодательство Российской  Федерации</vt:lpstr>
      <vt:lpstr>Законодательство Российской  Федерации</vt:lpstr>
      <vt:lpstr>Законодательство Российской  Федерации</vt:lpstr>
      <vt:lpstr> </vt:lpstr>
      <vt:lpstr> Федеральный закон « Об образовании Российской федерации», № 273 от 29.12.2012 г. </vt:lpstr>
      <vt:lpstr>  Статья 18. Печатные и электронные образовательные и информационные ресурсы . </vt:lpstr>
      <vt:lpstr>  Статья 18. Печатные и электронные образовательные и информационные ресурсы . </vt:lpstr>
      <vt:lpstr>  Статья 59. Итоговая аттестация  </vt:lpstr>
      <vt:lpstr> Закон РТ « Об образовании»  (22.07.2013 г.)  </vt:lpstr>
      <vt:lpstr> Закон РТ « Об образовании»  (22.07.2013 г.)  </vt:lpstr>
      <vt:lpstr> Закон РТ « Об образовании»  (22.07.2013 г.)  </vt:lpstr>
      <vt:lpstr>Закон РФ « Об образовании» ( 1992 г.)  </vt:lpstr>
      <vt:lpstr>Закон РТ "О государственных языках Республики Татарстан и других языках в Республике Татарстан" </vt:lpstr>
      <vt:lpstr>  Статья 8. Право на выбор языка воспитания и обучения  </vt:lpstr>
      <vt:lpstr>  Статья 9. Изучение и преподавание государственных языков Республики Татарстан и других языков в Республике Татарстан  </vt:lpstr>
      <vt:lpstr>Изучение татарского языка в рамках ГОС</vt:lpstr>
      <vt:lpstr>Федеральный закон «Об образовании в Российской Федерации» 29.12.2012 г.</vt:lpstr>
      <vt:lpstr>Федераль дәүләт белем стандартлары</vt:lpstr>
      <vt:lpstr>ФДБС ның төзелеше</vt:lpstr>
      <vt:lpstr>Презентация PowerPoint</vt:lpstr>
      <vt:lpstr>Презентация PowerPoint</vt:lpstr>
      <vt:lpstr> Укучылардан көтелгән нәтиҗәләр:  </vt:lpstr>
      <vt:lpstr>Презентация PowerPoint</vt:lpstr>
      <vt:lpstr>Презентация PowerPoint</vt:lpstr>
      <vt:lpstr>    Стандартта укыту-тәрбия      процессының нигезе-</vt:lpstr>
      <vt:lpstr>Презентация PowerPoint</vt:lpstr>
      <vt:lpstr>          ФДБС нигезендә дәрескә таләпләр:          :</vt:lpstr>
      <vt:lpstr>      Дәреснең  төзелеше</vt:lpstr>
      <vt:lpstr>Предмет программасында булырга тиеш:</vt:lpstr>
      <vt:lpstr>Предмет программасында булырга тиеш:</vt:lpstr>
      <vt:lpstr>Тематик планлаштыру: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Государственная  поддержка  талантливой  молодежи в Республике  Татарстан </dc:title>
  <dc:creator>Ескулова</dc:creator>
  <cp:lastModifiedBy>GYPNORION</cp:lastModifiedBy>
  <cp:revision>218</cp:revision>
  <dcterms:created xsi:type="dcterms:W3CDTF">2012-05-04T05:09:58Z</dcterms:created>
  <dcterms:modified xsi:type="dcterms:W3CDTF">2015-04-06T10:06:10Z</dcterms:modified>
</cp:coreProperties>
</file>